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9" r:id="rId6"/>
    <p:sldId id="272" r:id="rId7"/>
    <p:sldId id="273" r:id="rId8"/>
    <p:sldId id="276" r:id="rId9"/>
    <p:sldId id="277" r:id="rId10"/>
    <p:sldId id="274" r:id="rId11"/>
    <p:sldId id="275" r:id="rId12"/>
    <p:sldId id="278" r:id="rId13"/>
    <p:sldId id="279" r:id="rId14"/>
    <p:sldId id="280" r:id="rId15"/>
    <p:sldId id="262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408" autoAdjust="0"/>
  </p:normalViewPr>
  <p:slideViewPr>
    <p:cSldViewPr snapToGrid="0" showGuides="1">
      <p:cViewPr varScale="1">
        <p:scale>
          <a:sx n="80" d="100"/>
          <a:sy n="80" d="100"/>
        </p:scale>
        <p:origin x="336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=""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44B6F9-3517-44D5-ACB9-83D0E20F76C9}" type="datetime1">
              <a:rPr lang="pt-BR" smtClean="0"/>
              <a:t>21/11/2022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E14CB-A5BF-417F-96C4-87CE8F9550A6}" type="datetime1">
              <a:rPr lang="pt-BR" smtClean="0"/>
              <a:pPr/>
              <a:t>21/11/2022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67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7391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7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01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18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364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621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81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727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97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74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Mês</a:t>
            </a:r>
            <a:br>
              <a:rPr lang="pt-BR" noProof="0" dirty="0"/>
            </a:br>
            <a:r>
              <a:rPr lang="pt-BR" noProof="0" dirty="0"/>
              <a:t>20AA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=""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=""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=""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6" name="Espaço Reservado para Texto 14">
            <a:extLst>
              <a:ext uri="{FF2B5EF4-FFF2-40B4-BE49-F238E27FC236}">
                <a16:creationId xmlns=""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Slogan</a:t>
            </a:r>
          </a:p>
        </p:txBody>
      </p:sp>
      <p:sp>
        <p:nvSpPr>
          <p:cNvPr id="40" name="Elemento gráfico 37">
            <a:extLst>
              <a:ext uri="{FF2B5EF4-FFF2-40B4-BE49-F238E27FC236}">
                <a16:creationId xmlns=""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=""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=""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=""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OBRIGADO!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=""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=""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Espaço Reservado para Texto 26">
            <a:extLst>
              <a:ext uri="{FF2B5EF4-FFF2-40B4-BE49-F238E27FC236}">
                <a16:creationId xmlns=""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August </a:t>
            </a:r>
            <a:r>
              <a:rPr lang="pt-BR" noProof="0" dirty="0" err="1"/>
              <a:t>Bergqvist</a:t>
            </a:r>
            <a:endParaRPr lang="pt-BR" noProof="0" dirty="0"/>
          </a:p>
        </p:txBody>
      </p:sp>
      <p:sp>
        <p:nvSpPr>
          <p:cNvPr id="20" name="Espaço Reservado para Texto 26">
            <a:extLst>
              <a:ext uri="{FF2B5EF4-FFF2-40B4-BE49-F238E27FC236}">
                <a16:creationId xmlns=""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Telefone:</a:t>
            </a:r>
          </a:p>
        </p:txBody>
      </p:sp>
      <p:sp>
        <p:nvSpPr>
          <p:cNvPr id="21" name="Espaço Reservado para Texto 26">
            <a:extLst>
              <a:ext uri="{FF2B5EF4-FFF2-40B4-BE49-F238E27FC236}">
                <a16:creationId xmlns=""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678 555-0128</a:t>
            </a:r>
          </a:p>
        </p:txBody>
      </p:sp>
      <p:sp>
        <p:nvSpPr>
          <p:cNvPr id="22" name="Espaço Reservado para Texto 26">
            <a:extLst>
              <a:ext uri="{FF2B5EF4-FFF2-40B4-BE49-F238E27FC236}">
                <a16:creationId xmlns=""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 err="1"/>
              <a:t>Email</a:t>
            </a:r>
            <a:r>
              <a:rPr lang="pt-BR" noProof="0" dirty="0"/>
              <a:t>: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BERGQVIST@EXAMPLE.COM</a:t>
            </a:r>
          </a:p>
        </p:txBody>
      </p:sp>
      <p:sp>
        <p:nvSpPr>
          <p:cNvPr id="3" name="Elemento gráfico 23">
            <a:extLst>
              <a:ext uri="{FF2B5EF4-FFF2-40B4-BE49-F238E27FC236}">
                <a16:creationId xmlns=""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880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=""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=""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=""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0" name="Elemento gráfico 37">
            <a:extLst>
              <a:ext uri="{FF2B5EF4-FFF2-40B4-BE49-F238E27FC236}">
                <a16:creationId xmlns=""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=""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Subtítulo 2">
            <a:extLst>
              <a:ext uri="{FF2B5EF4-FFF2-40B4-BE49-F238E27FC236}">
                <a16:creationId xmlns=""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=""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=""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=""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=""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=""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=""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=""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=""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=""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=""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=""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2" name="Espaço reservado para conteúdo 5">
            <a:extLst>
              <a:ext uri="{FF2B5EF4-FFF2-40B4-BE49-F238E27FC236}">
                <a16:creationId xmlns=""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=""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=""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Imagem 56">
            <a:extLst>
              <a:ext uri="{FF2B5EF4-FFF2-40B4-BE49-F238E27FC236}">
                <a16:creationId xmlns=""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=""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=""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=""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lemento gráfico 19">
            <a:extLst>
              <a:ext uri="{FF2B5EF4-FFF2-40B4-BE49-F238E27FC236}">
                <a16:creationId xmlns=""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6">
            <a:extLst>
              <a:ext uri="{FF2B5EF4-FFF2-40B4-BE49-F238E27FC236}">
                <a16:creationId xmlns=""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Imagem 38">
            <a:extLst>
              <a:ext uri="{FF2B5EF4-FFF2-40B4-BE49-F238E27FC236}">
                <a16:creationId xmlns=""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=""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4" name="Elemento gráfico 22">
            <a:extLst>
              <a:ext uri="{FF2B5EF4-FFF2-40B4-BE49-F238E27FC236}">
                <a16:creationId xmlns=""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366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=""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=""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=""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=""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=""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=""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=""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=""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" name="Elemento gráfico 22">
            <a:extLst>
              <a:ext uri="{FF2B5EF4-FFF2-40B4-BE49-F238E27FC236}">
                <a16:creationId xmlns=""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46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=""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Imagem 41">
            <a:extLst>
              <a:ext uri="{FF2B5EF4-FFF2-40B4-BE49-F238E27FC236}">
                <a16:creationId xmlns=""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8" name="Espaço Reservado para Texto 14">
            <a:extLst>
              <a:ext uri="{FF2B5EF4-FFF2-40B4-BE49-F238E27FC236}">
                <a16:creationId xmlns=""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=""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8" name="Espaço Reservado para Texto 26">
            <a:extLst>
              <a:ext uri="{FF2B5EF4-FFF2-40B4-BE49-F238E27FC236}">
                <a16:creationId xmlns=""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=""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" name="Elemento gráfico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50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=""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pt-BR" noProof="0" dirty="0"/>
              <a:t>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2" name="Elemento gráfico 19">
            <a:extLst>
              <a:ext uri="{FF2B5EF4-FFF2-40B4-BE49-F238E27FC236}">
                <a16:creationId xmlns=""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=""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28" name="Espaço Reservado para Texto 26">
            <a:extLst>
              <a:ext uri="{FF2B5EF4-FFF2-40B4-BE49-F238E27FC236}">
                <a16:creationId xmlns=""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=""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grpSp>
        <p:nvGrpSpPr>
          <p:cNvPr id="41" name="Elemento gráfico 39">
            <a:extLst>
              <a:ext uri="{FF2B5EF4-FFF2-40B4-BE49-F238E27FC236}">
                <a16:creationId xmlns=""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=""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=""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=""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=""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=""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GRÁFICO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=""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30%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=""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=""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25" name="Espaço Reservado para Texto 26">
            <a:extLst>
              <a:ext uri="{FF2B5EF4-FFF2-40B4-BE49-F238E27FC236}">
                <a16:creationId xmlns=""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=""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25%</a:t>
            </a:r>
          </a:p>
        </p:txBody>
      </p:sp>
      <p:sp>
        <p:nvSpPr>
          <p:cNvPr id="29" name="Espaço Reservado para Texto 26">
            <a:extLst>
              <a:ext uri="{FF2B5EF4-FFF2-40B4-BE49-F238E27FC236}">
                <a16:creationId xmlns=""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2" name="Espaço Reservado para Texto 2">
            <a:extLst>
              <a:ext uri="{FF2B5EF4-FFF2-40B4-BE49-F238E27FC236}">
                <a16:creationId xmlns=""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33" name="Espaço Reservado para Texto 26">
            <a:extLst>
              <a:ext uri="{FF2B5EF4-FFF2-40B4-BE49-F238E27FC236}">
                <a16:creationId xmlns=""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5" name="Espaço Reservado para Texto 2">
            <a:extLst>
              <a:ext uri="{FF2B5EF4-FFF2-40B4-BE49-F238E27FC236}">
                <a16:creationId xmlns=""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20%</a:t>
            </a:r>
          </a:p>
        </p:txBody>
      </p:sp>
      <p:sp>
        <p:nvSpPr>
          <p:cNvPr id="36" name="Espaço Reservado para Texto 26">
            <a:extLst>
              <a:ext uri="{FF2B5EF4-FFF2-40B4-BE49-F238E27FC236}">
                <a16:creationId xmlns=""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=""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5%</a:t>
            </a:r>
          </a:p>
        </p:txBody>
      </p:sp>
      <p:sp>
        <p:nvSpPr>
          <p:cNvPr id="39" name="Espaço Reservado para Texto 26">
            <a:extLst>
              <a:ext uri="{FF2B5EF4-FFF2-40B4-BE49-F238E27FC236}">
                <a16:creationId xmlns=""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19" name="Espaço Reservado para Gráfico 18">
            <a:extLst>
              <a:ext uri="{FF2B5EF4-FFF2-40B4-BE49-F238E27FC236}">
                <a16:creationId xmlns=""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gráfico</a:t>
            </a:r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=""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=""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=""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=""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=""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3" name="Elemento gráfico 50">
            <a:extLst>
              <a:ext uri="{FF2B5EF4-FFF2-40B4-BE49-F238E27FC236}">
                <a16:creationId xmlns=""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996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3" name="Elemento gráfico 12">
            <a:extLst>
              <a:ext uri="{FF2B5EF4-FFF2-40B4-BE49-F238E27FC236}">
                <a16:creationId xmlns=""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8" name="Espaço Reservado para Tabela 17">
            <a:extLst>
              <a:ext uri="{FF2B5EF4-FFF2-40B4-BE49-F238E27FC236}">
                <a16:creationId xmlns=""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tabela</a:t>
            </a:r>
            <a:endParaRPr lang="pt-BR" noProof="0" dirty="0"/>
          </a:p>
        </p:txBody>
      </p:sp>
      <p:grpSp>
        <p:nvGrpSpPr>
          <p:cNvPr id="45" name="Elemento gráfico 39">
            <a:extLst>
              <a:ext uri="{FF2B5EF4-FFF2-40B4-BE49-F238E27FC236}">
                <a16:creationId xmlns=""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=""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=""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=""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=""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TABELA</a:t>
            </a:r>
          </a:p>
        </p:txBody>
      </p:sp>
      <p:sp>
        <p:nvSpPr>
          <p:cNvPr id="3" name="Elemento gráfico 54">
            <a:extLst>
              <a:ext uri="{FF2B5EF4-FFF2-40B4-BE49-F238E27FC236}">
                <a16:creationId xmlns=""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330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Imagem 50">
            <a:extLst>
              <a:ext uri="{FF2B5EF4-FFF2-40B4-BE49-F238E27FC236}">
                <a16:creationId xmlns=""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6" name="Forma Livre: Forma 45">
            <a:extLst>
              <a:ext uri="{FF2B5EF4-FFF2-40B4-BE49-F238E27FC236}">
                <a16:creationId xmlns=""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=""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=""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IMAGEM GRANDE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1" name="Espaço Reservado para Texto 26">
            <a:extLst>
              <a:ext uri="{FF2B5EF4-FFF2-40B4-BE49-F238E27FC236}">
                <a16:creationId xmlns=""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pic>
        <p:nvPicPr>
          <p:cNvPr id="22" name="Elemento gráfico 21">
            <a:extLst>
              <a:ext uri="{FF2B5EF4-FFF2-40B4-BE49-F238E27FC236}">
                <a16:creationId xmlns=""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=""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=""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=""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4" name="Forma livre: Forma 43">
            <a:extLst>
              <a:ext uri="{FF2B5EF4-FFF2-40B4-BE49-F238E27FC236}">
                <a16:creationId xmlns=""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8" name="Forma Livre: Forma 47">
            <a:extLst>
              <a:ext uri="{FF2B5EF4-FFF2-40B4-BE49-F238E27FC236}">
                <a16:creationId xmlns=""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o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=""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lemento gráfico 12">
            <a:extLst>
              <a:ext uri="{FF2B5EF4-FFF2-40B4-BE49-F238E27FC236}">
                <a16:creationId xmlns=""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8" name="Espaço Reservado para Mídia 7">
            <a:extLst>
              <a:ext uri="{FF2B5EF4-FFF2-40B4-BE49-F238E27FC236}">
                <a16:creationId xmlns=""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mídia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=""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=""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=""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=""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2">
            <a:extLst>
              <a:ext uri="{FF2B5EF4-FFF2-40B4-BE49-F238E27FC236}">
                <a16:creationId xmlns=""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vre: Forma 2">
              <a:extLst>
                <a:ext uri="{FF2B5EF4-FFF2-40B4-BE49-F238E27FC236}">
                  <a16:creationId xmlns=""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=""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=""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=""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=""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7" y="1436921"/>
            <a:ext cx="6127987" cy="1517356"/>
          </a:xfrm>
        </p:spPr>
        <p:txBody>
          <a:bodyPr rtlCol="0"/>
          <a:lstStyle/>
          <a:p>
            <a:pPr rtl="0"/>
            <a:r>
              <a:rPr lang="pt-BR" sz="5800" dirty="0" smtClean="0"/>
              <a:t>Modelagem</a:t>
            </a:r>
            <a:br>
              <a:rPr lang="pt-BR" sz="5800" dirty="0" smtClean="0"/>
            </a:br>
            <a:r>
              <a:rPr lang="pt-BR" sz="5800" dirty="0" smtClean="0"/>
              <a:t>de software</a:t>
            </a:r>
            <a:endParaRPr lang="pt-BR" sz="580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=""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r>
              <a:rPr lang="pt-BR" dirty="0" err="1"/>
              <a:t>Tiwnio</a:t>
            </a:r>
            <a:r>
              <a:rPr lang="pt-BR" dirty="0"/>
              <a:t> </a:t>
            </a:r>
            <a:r>
              <a:rPr lang="pt-BR" dirty="0" smtClean="0"/>
              <a:t>Net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endParaRPr lang="pt-BR" dirty="0" smtClean="0"/>
          </a:p>
          <a:p>
            <a:pPr rtl="0"/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r="20889"/>
          <a:stretch>
            <a:fillRect/>
          </a:stretch>
        </p:blipFill>
        <p:spPr/>
      </p:pic>
      <p:pic>
        <p:nvPicPr>
          <p:cNvPr id="1028" name="Picture 4" descr="Ficheiro:Centro Universitário UNA.png – Wikipédia, 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24" y="5329976"/>
            <a:ext cx="1498292" cy="4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Diagrama sequencial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10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445" y="1845390"/>
            <a:ext cx="7161688" cy="48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8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Banco de dados (lógico)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11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5776" r="211" b="4598"/>
          <a:stretch/>
        </p:blipFill>
        <p:spPr>
          <a:xfrm>
            <a:off x="2768708" y="1864426"/>
            <a:ext cx="6007156" cy="48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2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>
            <a:extLst>
              <a:ext uri="{FF2B5EF4-FFF2-40B4-BE49-F238E27FC236}">
                <a16:creationId xmlns=""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5569499"/>
          </a:xfrm>
        </p:spPr>
      </p:pic>
      <p:sp>
        <p:nvSpPr>
          <p:cNvPr id="4" name="Espaço Reservado para o Número do Slide 3">
            <a:extLst>
              <a:ext uri="{FF2B5EF4-FFF2-40B4-BE49-F238E27FC236}">
                <a16:creationId xmlns=""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9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741" y="5709195"/>
            <a:ext cx="9050518" cy="945498"/>
          </a:xfrm>
        </p:spPr>
        <p:txBody>
          <a:bodyPr rtlCol="0"/>
          <a:lstStyle/>
          <a:p>
            <a:pPr rtl="0"/>
            <a:r>
              <a:rPr lang="pt-BR" dirty="0" smtClean="0"/>
              <a:t>Obrigado</a:t>
            </a:r>
            <a:endParaRPr lang="pt-BR" dirty="0"/>
          </a:p>
        </p:txBody>
      </p:sp>
      <p:sp>
        <p:nvSpPr>
          <p:cNvPr id="10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 txBox="1">
            <a:spLocks/>
          </p:cNvSpPr>
          <p:nvPr/>
        </p:nvSpPr>
        <p:spPr>
          <a:xfrm>
            <a:off x="1570741" y="5709195"/>
            <a:ext cx="9050518" cy="94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accent3"/>
                </a:solidFill>
              </a:rPr>
              <a:t>Obrigado pela atenção</a:t>
            </a:r>
            <a:endParaRPr lang="pt-B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427"/>
            <a:ext cx="10515600" cy="676275"/>
          </a:xfrm>
        </p:spPr>
        <p:txBody>
          <a:bodyPr rtlCol="0"/>
          <a:lstStyle/>
          <a:p>
            <a:pPr rtl="0"/>
            <a:r>
              <a:rPr lang="pt-BR" dirty="0" smtClean="0"/>
              <a:t>Mapeamento de funcionalidades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2</a:t>
            </a:fld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0268"/>
              </p:ext>
            </p:extLst>
          </p:nvPr>
        </p:nvGraphicFramePr>
        <p:xfrm>
          <a:off x="1949467" y="1876301"/>
          <a:ext cx="8293066" cy="47587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43280"/>
                <a:gridCol w="3845116"/>
                <a:gridCol w="3604670"/>
              </a:tblGrid>
              <a:tr h="35032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NÚMERO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100" b="1" dirty="0" smtClean="0">
                          <a:effectLst/>
                        </a:rPr>
                        <a:t>REQUISITOS FUNCIONAIS</a:t>
                      </a:r>
                      <a:endParaRPr lang="pt-BR" sz="11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100" b="1" dirty="0">
                          <a:effectLst/>
                        </a:rPr>
                        <a:t>REQUISITOS NÃO FUNCIONAIS</a:t>
                      </a:r>
                    </a:p>
                  </a:txBody>
                  <a:tcPr marL="123825" marR="123825" marT="57150" marB="57150" anchor="ctr">
                    <a:lnR>
                      <a:noFill/>
                    </a:lnR>
                  </a:tcPr>
                </a:tc>
              </a:tr>
              <a:tr h="362203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O sistema permitirá cadastrar os funcionários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Segurança → Fator 2FA para funcionários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Para operar o sistema, o funcionário deverá realizar o login, a fim de se manter um registro de uso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Disponibilidade → Disponibilidade de acesso remoto por qualquer dispositivo registrado no sistema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Os produtos utilizados serão catalogadas no sistema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Desempenho → Renderização dos dados em ate 2 segundos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A frota será cadastrada no sistema, a fim de se manter um dado preciso do mesmo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Banco de dados → Construído em </a:t>
                      </a:r>
                      <a:r>
                        <a:rPr lang="pt-BR" sz="1100" dirty="0" smtClean="0">
                          <a:effectLst/>
                        </a:rPr>
                        <a:t>Postgre</a:t>
                      </a:r>
                      <a:endParaRPr lang="pt-BR" sz="11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O sistema irá realizar um controle dos produtos utilizados incluindo data, veiculo e funcionário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Interface → Interface construída perante os requisitos do cliente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Irá apresentar um histórico de pesquisa e de alteração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Tolerância à falhas → Continuar funcionando após uma base de dados cair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O sistema irá alertar quando deverá ser realizada as futuras manutenções do veículo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Projetado → Sistema Compilado em Java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Será possível verificar o status de um veículo individual, perante a sua última atualização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Manutenibilidade → Documentação do código do projeto a fim de facilitar a manutenção do sistema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Terá um alerta para avisar a necessidade da aquisição de material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Dashboard → Dashboard para facilitar de visualização dos dados presentes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Haverá um registro dos dados de quilometragem dos veículos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Usabilidade → Simplificação dos processos do sistema a fim de facilitar o entendimento pelo usuário</a:t>
                      </a:r>
                    </a:p>
                  </a:txBody>
                  <a:tcPr marL="123825" marR="123825" marT="57150" marB="5715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Página inicial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3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44" y="1765626"/>
            <a:ext cx="8919358" cy="48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Site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4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" y="1843273"/>
            <a:ext cx="9972764" cy="46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0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Site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5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" y="2151466"/>
            <a:ext cx="9972764" cy="400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0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Site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6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" y="1943289"/>
            <a:ext cx="9972764" cy="44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Casos de uso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7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82" y="1704256"/>
            <a:ext cx="5761241" cy="50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8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Diagrama de classes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8" b="4062"/>
          <a:stretch/>
        </p:blipFill>
        <p:spPr>
          <a:xfrm>
            <a:off x="2458702" y="1686296"/>
            <a:ext cx="6459667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Diagrama de atividade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9</a:t>
            </a:fld>
            <a:endParaRPr lang="pt-BR" dirty="0"/>
          </a:p>
        </p:txBody>
      </p:sp>
      <p:pic>
        <p:nvPicPr>
          <p:cNvPr id="1028" name="Picture 4" descr="https://raw.githubusercontent.com/UNA-Contagem-208/Modelagem-208/main/Arquivos/Diagrama%20de%20atividade%20(dados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" b="4686"/>
          <a:stretch/>
        </p:blipFill>
        <p:spPr bwMode="auto">
          <a:xfrm>
            <a:off x="2530639" y="1698172"/>
            <a:ext cx="6861133" cy="515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54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254_TF55923798.potx" id="{56A03F81-E06D-4EB3-8EF4-FC08448B1313}" vid="{8A394E34-A15C-4178-9DB7-37651BAC73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sharepoint/v3"/>
    <ds:schemaRef ds:uri="http://purl.org/dc/terms/"/>
    <ds:schemaRef ds:uri="6dc4bcd6-49db-4c07-9060-8acfc67cef9f"/>
    <ds:schemaRef ds:uri="http://schemas.microsoft.com/office/2006/documentManagement/types"/>
    <ds:schemaRef ds:uri="fb0879af-3eba-417a-a55a-ffe6dcd6ca7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férias divertida</Template>
  <TotalTime>0</TotalTime>
  <Words>302</Words>
  <Application>Microsoft Office PowerPoint</Application>
  <PresentationFormat>Widescreen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Tema do Office</vt:lpstr>
      <vt:lpstr>Modelagem de software</vt:lpstr>
      <vt:lpstr>Mapeamento de funcionalidades</vt:lpstr>
      <vt:lpstr>Página inicial do projeto</vt:lpstr>
      <vt:lpstr>Site do projeto</vt:lpstr>
      <vt:lpstr>Site do projeto</vt:lpstr>
      <vt:lpstr>Site do projeto</vt:lpstr>
      <vt:lpstr>Casos de uso</vt:lpstr>
      <vt:lpstr>Diagrama de classes</vt:lpstr>
      <vt:lpstr>Diagrama de atividade</vt:lpstr>
      <vt:lpstr>Diagrama sequencial</vt:lpstr>
      <vt:lpstr>Banco de dados (lógico)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2022-11-17T20:28:34Z</dcterms:created>
  <dcterms:modified xsi:type="dcterms:W3CDTF">2022-11-21T19:15:02Z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